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55" r:id="rId1"/>
  </p:sldMasterIdLst>
  <p:notesMasterIdLst>
    <p:notesMasterId r:id="rId26"/>
  </p:notesMasterIdLst>
  <p:sldIdLst>
    <p:sldId id="256" r:id="rId2"/>
    <p:sldId id="257" r:id="rId3"/>
    <p:sldId id="258" r:id="rId4"/>
    <p:sldId id="266" r:id="rId5"/>
    <p:sldId id="273" r:id="rId6"/>
    <p:sldId id="274" r:id="rId7"/>
    <p:sldId id="279" r:id="rId8"/>
    <p:sldId id="275" r:id="rId9"/>
    <p:sldId id="276" r:id="rId10"/>
    <p:sldId id="277" r:id="rId11"/>
    <p:sldId id="278" r:id="rId12"/>
    <p:sldId id="271" r:id="rId13"/>
    <p:sldId id="270" r:id="rId14"/>
    <p:sldId id="272" r:id="rId15"/>
    <p:sldId id="268" r:id="rId16"/>
    <p:sldId id="260" r:id="rId17"/>
    <p:sldId id="269" r:id="rId18"/>
    <p:sldId id="261" r:id="rId19"/>
    <p:sldId id="262" r:id="rId20"/>
    <p:sldId id="280" r:id="rId21"/>
    <p:sldId id="281" r:id="rId22"/>
    <p:sldId id="265" r:id="rId23"/>
    <p:sldId id="259" r:id="rId24"/>
    <p:sldId id="267" r:id="rId25"/>
  </p:sldIdLst>
  <p:sldSz cx="18288000" cy="10287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87E"/>
    <a:srgbClr val="000000"/>
    <a:srgbClr val="9E0F20"/>
    <a:srgbClr val="002041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6" autoAdjust="0"/>
    <p:restoredTop sz="96955" autoAdjust="0"/>
  </p:normalViewPr>
  <p:slideViewPr>
    <p:cSldViewPr snapToGrid="0" snapToObjects="1">
      <p:cViewPr varScale="1">
        <p:scale>
          <a:sx n="74" d="100"/>
          <a:sy n="74" d="100"/>
        </p:scale>
        <p:origin x="570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 background" preserve="1">
  <p:cSld name="fdsfdsfdsfds">
    <p:bg>
      <p:bgPr>
        <a:solidFill>
          <a:schemeClr val="l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5;p2">
            <a:extLst>
              <a:ext uri="{FF2B5EF4-FFF2-40B4-BE49-F238E27FC236}">
                <a16:creationId xmlns:a16="http://schemas.microsoft.com/office/drawing/2014/main" id="{FDB9BEB4-9793-E5E3-E354-2414B38A8F07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44193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preserve="1" userDrawn="1">
  <p:cSld name="Title + 3 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22376" y="667512"/>
            <a:ext cx="168243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Consolas"/>
              <a:buNone/>
              <a:defRPr sz="6400" b="1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722376" y="2770640"/>
            <a:ext cx="5358128" cy="6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69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3800"/>
              <a:buFont typeface="Roboto"/>
              <a:buChar char="●"/>
              <a:defRPr sz="32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3000"/>
              <a:buFont typeface="Roboto"/>
              <a:buChar char="○"/>
              <a:defRPr sz="30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1400"/>
              <a:buFont typeface="Roboto"/>
              <a:buChar char="■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2800"/>
              <a:buFont typeface="Roboto"/>
              <a:buChar char="●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800"/>
              <a:buFont typeface="Roboto"/>
              <a:buChar char="○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1400"/>
              <a:buFont typeface="Roboto"/>
              <a:buChar char="■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1400"/>
              <a:buFont typeface="Roboto"/>
              <a:buChar char="●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1400"/>
              <a:buFont typeface="Roboto"/>
              <a:buChar char="○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1400"/>
              <a:buFont typeface="Roboto"/>
              <a:buChar char="■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6280037" y="2770640"/>
            <a:ext cx="5727942" cy="6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69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3800"/>
              <a:buFont typeface="Roboto"/>
              <a:buChar char="●"/>
              <a:defRPr sz="32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3000"/>
              <a:buFont typeface="Roboto"/>
              <a:buChar char="○"/>
              <a:defRPr sz="30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1400"/>
              <a:buFont typeface="Roboto"/>
              <a:buChar char="■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2800"/>
              <a:buFont typeface="Roboto"/>
              <a:buChar char="●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800"/>
              <a:buFont typeface="Roboto"/>
              <a:buChar char="○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1400"/>
              <a:buFont typeface="Roboto"/>
              <a:buChar char="■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1400"/>
              <a:buFont typeface="Roboto"/>
              <a:buChar char="●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1400"/>
              <a:buFont typeface="Roboto"/>
              <a:buChar char="○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1400"/>
              <a:buFont typeface="Roboto"/>
              <a:buChar char="■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Google Shape;24;p5">
            <a:extLst>
              <a:ext uri="{FF2B5EF4-FFF2-40B4-BE49-F238E27FC236}">
                <a16:creationId xmlns:a16="http://schemas.microsoft.com/office/drawing/2014/main" id="{423F6B79-AE23-A64D-99B8-333749AB4AD2}"/>
              </a:ext>
            </a:extLst>
          </p:cNvPr>
          <p:cNvSpPr txBox="1">
            <a:spLocks noGrp="1"/>
          </p:cNvSpPr>
          <p:nvPr>
            <p:ph type="body" idx="10"/>
          </p:nvPr>
        </p:nvSpPr>
        <p:spPr>
          <a:xfrm>
            <a:off x="12207498" y="2775636"/>
            <a:ext cx="5358128" cy="6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69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3800"/>
              <a:buFont typeface="Roboto"/>
              <a:buChar char="●"/>
              <a:defRPr sz="32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3000"/>
              <a:buFont typeface="Roboto"/>
              <a:buChar char="○"/>
              <a:defRPr sz="30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1400"/>
              <a:buFont typeface="Roboto"/>
              <a:buChar char="■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2800"/>
              <a:buFont typeface="Roboto"/>
              <a:buChar char="●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800"/>
              <a:buFont typeface="Roboto"/>
              <a:buChar char="○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1400"/>
              <a:buFont typeface="Roboto"/>
              <a:buChar char="■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1400"/>
              <a:buFont typeface="Roboto"/>
              <a:buChar char="●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1400"/>
              <a:buFont typeface="Roboto"/>
              <a:buChar char="○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1400"/>
              <a:buFont typeface="Roboto"/>
              <a:buChar char="■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04753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Title">
  <p:cSld name="Main Titl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722376" y="665376"/>
            <a:ext cx="16706100" cy="20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onsolas"/>
              <a:buNone/>
              <a:defRPr sz="6400" b="1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722638" y="2770636"/>
            <a:ext cx="16706100" cy="6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800"/>
              <a:buFont typeface="Roboto"/>
              <a:buNone/>
              <a:defRPr sz="3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3000"/>
              <a:buFont typeface="Roboto"/>
              <a:buNone/>
              <a:defRPr sz="30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800"/>
              <a:buFont typeface="Roboto"/>
              <a:buNone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800"/>
              <a:buFont typeface="Roboto"/>
              <a:buNone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_02" userDrawn="1">
  <p:cSld name="Background_02">
    <p:bg>
      <p:bgPr>
        <a:solidFill>
          <a:srgbClr val="FFFFFF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9628616"/>
            <a:ext cx="18288000" cy="65836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65D83EA4-6907-9540-B4EE-8A014C48261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91182" y="2010470"/>
            <a:ext cx="17091256" cy="7436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>
              <a:defRPr lang="de-DE" sz="4800" dirty="0">
                <a:solidFill>
                  <a:srgbClr val="595959"/>
                </a:solidFill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defRPr>
            </a:lvl1pPr>
            <a:lvl2pPr>
              <a:defRPr lang="de-DE" dirty="0">
                <a:solidFill>
                  <a:srgbClr val="595959"/>
                </a:solidFill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defRPr>
            </a:lvl2pPr>
            <a:lvl3pPr>
              <a:defRPr lang="de-DE" dirty="0">
                <a:solidFill>
                  <a:srgbClr val="595959"/>
                </a:solidFill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defRPr>
            </a:lvl3pPr>
            <a:lvl4pPr>
              <a:defRPr lang="de-DE" sz="3600" dirty="0">
                <a:solidFill>
                  <a:srgbClr val="595959"/>
                </a:solidFill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defRPr>
            </a:lvl4pPr>
            <a:lvl5pPr>
              <a:defRPr lang="de-DE" sz="3600" dirty="0">
                <a:solidFill>
                  <a:srgbClr val="595959"/>
                </a:solidFill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defRPr>
            </a:lvl5pPr>
          </a:lstStyle>
          <a:p>
            <a:pPr marL="914378" lvl="0" indent="-761980">
              <a:spcBef>
                <a:spcPts val="0"/>
              </a:spcBef>
              <a:buClr>
                <a:schemeClr val="dk2"/>
              </a:buClr>
              <a:buSzPts val="2400"/>
              <a:buFont typeface="Quattrocento Sans"/>
              <a:buChar char="●"/>
            </a:pPr>
            <a:r>
              <a:rPr lang="en-US"/>
              <a:t>Click to edit Master text styles</a:t>
            </a:r>
          </a:p>
          <a:p>
            <a:pPr marL="914378" lvl="1" indent="-761980">
              <a:spcBef>
                <a:spcPts val="0"/>
              </a:spcBef>
              <a:buClr>
                <a:schemeClr val="dk2"/>
              </a:buClr>
              <a:buSzPts val="2400"/>
              <a:buFont typeface="Quattrocento Sans"/>
              <a:buChar char="●"/>
            </a:pPr>
            <a:r>
              <a:rPr lang="en-US"/>
              <a:t>Second level</a:t>
            </a:r>
          </a:p>
          <a:p>
            <a:pPr marL="914378" lvl="2" indent="-761980">
              <a:spcBef>
                <a:spcPts val="0"/>
              </a:spcBef>
              <a:buClr>
                <a:schemeClr val="dk2"/>
              </a:buClr>
              <a:buSzPts val="2400"/>
              <a:buFont typeface="Quattrocento Sans"/>
              <a:buChar char="●"/>
            </a:pPr>
            <a:r>
              <a:rPr lang="en-US"/>
              <a:t>Third level</a:t>
            </a:r>
          </a:p>
          <a:p>
            <a:pPr marL="914378" lvl="3" indent="-761980">
              <a:spcBef>
                <a:spcPts val="0"/>
              </a:spcBef>
              <a:buClr>
                <a:schemeClr val="dk2"/>
              </a:buClr>
              <a:buSzPts val="2400"/>
              <a:buFont typeface="Quattrocento Sans"/>
              <a:buChar char="●"/>
            </a:pPr>
            <a:r>
              <a:rPr lang="en-US"/>
              <a:t>Fourth level</a:t>
            </a:r>
          </a:p>
          <a:p>
            <a:pPr marL="914378" lvl="4" indent="-761980">
              <a:spcBef>
                <a:spcPts val="0"/>
              </a:spcBef>
              <a:buClr>
                <a:schemeClr val="dk2"/>
              </a:buClr>
              <a:buSzPts val="2400"/>
              <a:buFont typeface="Quattrocento Sans"/>
              <a:buChar char="●"/>
            </a:pPr>
            <a:r>
              <a:rPr lang="en-US"/>
              <a:t>Fifth level</a:t>
            </a:r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17E6931-7AB1-4E47-A250-7BA3F6B8C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1259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AD Studio">
  <p:cSld name="Blank RAD Studio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366524" y="381827"/>
            <a:ext cx="1290916" cy="1371598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1"/>
          <p:cNvSpPr/>
          <p:nvPr/>
        </p:nvSpPr>
        <p:spPr>
          <a:xfrm>
            <a:off x="0" y="10227206"/>
            <a:ext cx="18288000" cy="68400"/>
          </a:xfrm>
          <a:prstGeom prst="rect">
            <a:avLst/>
          </a:prstGeom>
          <a:solidFill>
            <a:srgbClr val="EB2D2E"/>
          </a:solidFill>
          <a:ln>
            <a:noFill/>
          </a:ln>
        </p:spPr>
        <p:txBody>
          <a:bodyPr spcFirstLastPara="1" wrap="square" lIns="137100" tIns="68550" rIns="137100" bIns="685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398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1"/>
          <p:cNvSpPr txBox="1">
            <a:spLocks noGrp="1"/>
          </p:cNvSpPr>
          <p:nvPr>
            <p:ph type="title"/>
          </p:nvPr>
        </p:nvSpPr>
        <p:spPr>
          <a:xfrm>
            <a:off x="740776" y="547688"/>
            <a:ext cx="162900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300"/>
              <a:buFont typeface="Quattrocento Sans"/>
              <a:buNone/>
              <a:defRPr sz="4950" b="1" i="0" u="none" strike="noStrike" cap="non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27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4" name="Google Shape;154;p21"/>
          <p:cNvSpPr txBox="1">
            <a:spLocks noGrp="1"/>
          </p:cNvSpPr>
          <p:nvPr>
            <p:ph type="body" idx="1"/>
          </p:nvPr>
        </p:nvSpPr>
        <p:spPr>
          <a:xfrm>
            <a:off x="856539" y="1975727"/>
            <a:ext cx="16699050" cy="7289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685800" marR="0" lvl="0" indent="-600076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595959"/>
              </a:buClr>
              <a:buSzPts val="2700"/>
              <a:buFont typeface="Arial"/>
              <a:buChar char="•"/>
              <a:defRPr sz="4050" b="0" i="0" u="none" strike="noStrike" cap="non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1371600" marR="0" lvl="1" indent="-552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595959"/>
              </a:buClr>
              <a:buSzPts val="2200"/>
              <a:buFont typeface="Arial"/>
              <a:buChar char="•"/>
              <a:defRPr sz="3300" b="0" i="0" u="none" strike="noStrike" cap="non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2057400" marR="0" lvl="2" indent="-5143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  <a:defRPr sz="2700" b="0" i="0" u="none" strike="noStrike" cap="non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2743200" marR="0" lvl="3" indent="-4953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rial"/>
              <a:buChar char="•"/>
              <a:defRPr sz="2400" b="0" i="0" u="none" strike="noStrike" cap="non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3429000" marR="0" lvl="4" indent="-4953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rial"/>
              <a:buChar char="•"/>
              <a:defRPr sz="2400" b="0" i="0" u="none" strike="noStrike" cap="none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4114800" marR="0" lvl="5" indent="-5143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4800600" marR="0" lvl="6" indent="-5143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5486400" marR="0" lvl="7" indent="-5143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6172200" marR="0" lvl="8" indent="-5143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5" name="Google Shape;155;p21"/>
          <p:cNvSpPr txBox="1">
            <a:spLocks noGrp="1"/>
          </p:cNvSpPr>
          <p:nvPr>
            <p:ph type="sldNum" idx="12"/>
          </p:nvPr>
        </p:nvSpPr>
        <p:spPr>
          <a:xfrm>
            <a:off x="12915900" y="9534527"/>
            <a:ext cx="4114800" cy="54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132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9;p3">
            <a:extLst>
              <a:ext uri="{FF2B5EF4-FFF2-40B4-BE49-F238E27FC236}">
                <a16:creationId xmlns:a16="http://schemas.microsoft.com/office/drawing/2014/main" id="{D2FF0C97-D731-AD52-3D79-844E6245BC6F}"/>
              </a:ext>
            </a:extLst>
          </p:cNvPr>
          <p:cNvPicPr preferRelativeResize="0"/>
          <p:nvPr userDrawn="1"/>
        </p:nvPicPr>
        <p:blipFill rotWithShape="1">
          <a:blip r:embed="rId7">
            <a:alphaModFix/>
          </a:blip>
          <a:srcRect t="72166" b="20719"/>
          <a:stretch/>
        </p:blipFill>
        <p:spPr>
          <a:xfrm>
            <a:off x="1" y="0"/>
            <a:ext cx="18288000" cy="65491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9795D7FF-0E6F-BE41-8368-52E839E62E2D}"/>
              </a:ext>
            </a:extLst>
          </p:cNvPr>
          <p:cNvSpPr/>
          <p:nvPr userDrawn="1"/>
        </p:nvSpPr>
        <p:spPr>
          <a:xfrm>
            <a:off x="0" y="9693283"/>
            <a:ext cx="18283262" cy="593717"/>
          </a:xfrm>
          <a:prstGeom prst="rect">
            <a:avLst/>
          </a:prstGeom>
          <a:solidFill>
            <a:srgbClr val="9E0F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Google Shape;7;p1"/>
          <p:cNvSpPr/>
          <p:nvPr/>
        </p:nvSpPr>
        <p:spPr>
          <a:xfrm>
            <a:off x="323835" y="9770329"/>
            <a:ext cx="95550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</a:pPr>
            <a:r>
              <a:rPr lang="en-US" sz="1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Copyright </a:t>
            </a:r>
            <a:r>
              <a:rPr lang="en-US" sz="1600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Embarcadero </a:t>
            </a:r>
            <a:r>
              <a:rPr lang="en-US" sz="1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2023, an                        company</a:t>
            </a:r>
            <a:endParaRPr sz="26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722376" y="654920"/>
            <a:ext cx="16824300" cy="2071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Font typeface="Consolas"/>
              <a:buNone/>
              <a:defRPr sz="6400" b="1" i="0" u="none" strike="noStrike" cap="none">
                <a:latin typeface="Consolas"/>
                <a:ea typeface="Consolas"/>
                <a:cs typeface="Consolas"/>
                <a:sym typeface="Consolas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pic>
        <p:nvPicPr>
          <p:cNvPr id="12" name="Google Shape;12;p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01757" y="9843870"/>
            <a:ext cx="1035918" cy="24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"/>
          <p:cNvSpPr txBox="1">
            <a:spLocks noGrp="1"/>
          </p:cNvSpPr>
          <p:nvPr>
            <p:ph type="body" idx="1"/>
          </p:nvPr>
        </p:nvSpPr>
        <p:spPr>
          <a:xfrm>
            <a:off x="722400" y="2770632"/>
            <a:ext cx="16824300" cy="64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69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3800"/>
              <a:buFont typeface="Roboto"/>
              <a:buChar char="●"/>
              <a:defRPr sz="3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3000"/>
              <a:buFont typeface="Roboto"/>
              <a:buChar char="○"/>
              <a:defRPr sz="30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1400"/>
              <a:buFont typeface="Roboto"/>
              <a:buChar char="■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2800"/>
              <a:buFont typeface="Roboto"/>
              <a:buChar char="●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800"/>
              <a:buFont typeface="Roboto"/>
              <a:buChar char="○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1400"/>
              <a:buFont typeface="Roboto"/>
              <a:buChar char="■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1400"/>
              <a:buFont typeface="Roboto"/>
              <a:buChar char="●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1400"/>
              <a:buFont typeface="Roboto"/>
              <a:buChar char="○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1400"/>
              <a:buFont typeface="Roboto"/>
              <a:buChar char="■"/>
              <a:defRPr sz="2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3EC6DFA7-A586-6749-BA37-ACF5961901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01926" y="110295"/>
            <a:ext cx="1606550" cy="456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2F7ED3C7-8252-9245-B498-3D620F8A09E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90069" y="162786"/>
            <a:ext cx="1977757" cy="351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727779E8-42E3-7945-80C7-75887218948D}"/>
              </a:ext>
            </a:extLst>
          </p:cNvPr>
          <p:cNvSpPr/>
          <p:nvPr userDrawn="1"/>
        </p:nvSpPr>
        <p:spPr>
          <a:xfrm>
            <a:off x="13801926" y="9698636"/>
            <a:ext cx="4486072" cy="588363"/>
          </a:xfrm>
          <a:prstGeom prst="rect">
            <a:avLst/>
          </a:prstGeom>
          <a:solidFill>
            <a:srgbClr val="004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Google Shape;10;p1"/>
          <p:cNvSpPr txBox="1"/>
          <p:nvPr/>
        </p:nvSpPr>
        <p:spPr>
          <a:xfrm>
            <a:off x="14012012" y="9682394"/>
            <a:ext cx="4065900" cy="615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spAutoFit/>
          </a:bodyPr>
          <a:lstStyle/>
          <a:p>
            <a:pPr marL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// RAD Studio</a:t>
            </a:r>
            <a:endParaRPr sz="2000" b="1" dirty="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58" r:id="rId2"/>
    <p:sldLayoutId id="2147483653" r:id="rId3"/>
    <p:sldLayoutId id="2147483656" r:id="rId4"/>
    <p:sldLayoutId id="214748366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120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ADEC2-EBBB-D217-E850-2E41F5175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Web-Anwendungsentwicklung mit RAD Server und TMS WEB Core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CEF525-48E7-B654-2327-BD143AE72D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4000" b="1" noProof="0" dirty="0"/>
              <a:t>Dr. Holger Flick</a:t>
            </a:r>
            <a:br>
              <a:rPr lang="de-DE" noProof="0" dirty="0"/>
            </a:br>
            <a:endParaRPr lang="de-DE" noProof="0" dirty="0"/>
          </a:p>
          <a:p>
            <a:r>
              <a:rPr lang="de-DE" sz="3600" noProof="0" dirty="0"/>
              <a:t>FlixEngineering, LLC</a:t>
            </a:r>
          </a:p>
          <a:p>
            <a:r>
              <a:rPr lang="de-DE" sz="3600" noProof="0"/>
              <a:t>Embarcadero MVP &amp; </a:t>
            </a:r>
            <a:r>
              <a:rPr lang="de-DE" sz="3600" noProof="0" dirty="0"/>
              <a:t>TMS Software Evangelist </a:t>
            </a:r>
          </a:p>
        </p:txBody>
      </p:sp>
    </p:spTree>
    <p:extLst>
      <p:ext uri="{BB962C8B-B14F-4D97-AF65-F5344CB8AC3E}">
        <p14:creationId xmlns:p14="http://schemas.microsoft.com/office/powerpoint/2010/main" val="36918293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CE099-9FC0-759F-5586-05BA899C7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Design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Formulardesigner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CSS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32CC19-D9AE-CD0B-DD17-37F1E35F3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053" y="2546946"/>
            <a:ext cx="15313893" cy="519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149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CE099-9FC0-759F-5586-05BA899C7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Design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existierender</a:t>
            </a:r>
            <a:r>
              <a:rPr lang="en-US" dirty="0"/>
              <a:t> HTML und CSS Vorlage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0DE0F9-0377-FFFD-E4BD-4B582ACDE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392" y="1947019"/>
            <a:ext cx="15529215" cy="639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8601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51602-DEAA-E915-6E79-0F54CC55B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Datenbanken</a:t>
            </a:r>
            <a:r>
              <a:rPr lang="en-US" dirty="0"/>
              <a:t> in Delphi (</a:t>
            </a:r>
            <a:r>
              <a:rPr lang="en-US" dirty="0" err="1"/>
              <a:t>traditionell</a:t>
            </a:r>
            <a:r>
              <a:rPr lang="en-US" dirty="0"/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8952D5-DA48-903D-CF76-CEC5FEFE4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7272" y="3340205"/>
            <a:ext cx="14853456" cy="36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7434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51602-DEAA-E915-6E79-0F54CC55B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</a:t>
            </a:r>
            <a:r>
              <a:rPr lang="en-US" dirty="0" err="1"/>
              <a:t>Anwendung</a:t>
            </a:r>
            <a:r>
              <a:rPr lang="en-US" dirty="0"/>
              <a:t> (SPA)</a:t>
            </a:r>
          </a:p>
        </p:txBody>
      </p:sp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F3780EC7-BF7C-4835-287F-342F26E551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27" t="35217" r="10479" b="11262"/>
          <a:stretch/>
        </p:blipFill>
        <p:spPr>
          <a:xfrm>
            <a:off x="1653987" y="2608730"/>
            <a:ext cx="14495929" cy="6152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2795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51602-DEAA-E915-6E79-0F54CC55B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dirty="0" err="1"/>
              <a:t>Datenbanken</a:t>
            </a:r>
            <a:r>
              <a:rPr lang="en-US" dirty="0"/>
              <a:t>” in Web </a:t>
            </a:r>
            <a:r>
              <a:rPr lang="en-US" dirty="0" err="1"/>
              <a:t>Anwendungen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C6951F-2412-F9D8-598D-04C8E578C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1495" y="1698717"/>
            <a:ext cx="14648562" cy="6889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6281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Timeline&#10;&#10;Description automatically generated">
            <a:extLst>
              <a:ext uri="{FF2B5EF4-FFF2-40B4-BE49-F238E27FC236}">
                <a16:creationId xmlns:a16="http://schemas.microsoft.com/office/drawing/2014/main" id="{7AF2CBED-E164-3EFD-6599-EEBF22965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6562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230BB2-1D67-49C9-5E51-5E1649EC8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Einleitung - Installation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A249F2-8E63-4FF2-9D8C-791EA212EE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RAD Server wird zusammen mit Delphi installiert</a:t>
            </a:r>
          </a:p>
          <a:p>
            <a:r>
              <a:rPr lang="de-DE" noProof="0" dirty="0"/>
              <a:t>Editionen:</a:t>
            </a:r>
          </a:p>
          <a:p>
            <a:pPr lvl="1"/>
            <a:r>
              <a:rPr lang="de-DE" noProof="0" dirty="0"/>
              <a:t>Enterprise: 	Single Server Site </a:t>
            </a:r>
            <a:r>
              <a:rPr lang="de-DE" noProof="0" dirty="0" err="1"/>
              <a:t>Deployment</a:t>
            </a:r>
            <a:br>
              <a:rPr lang="de-DE" noProof="0" dirty="0"/>
            </a:br>
            <a:endParaRPr lang="de-DE" noProof="0" dirty="0"/>
          </a:p>
          <a:p>
            <a:pPr lvl="1"/>
            <a:r>
              <a:rPr lang="de-DE" noProof="0" dirty="0" err="1"/>
              <a:t>Architect</a:t>
            </a:r>
            <a:r>
              <a:rPr lang="de-DE" noProof="0" dirty="0"/>
              <a:t>: 	Multiple Server Sites</a:t>
            </a:r>
          </a:p>
          <a:p>
            <a:pPr lvl="1"/>
            <a:r>
              <a:rPr lang="de-DE" dirty="0"/>
              <a:t>Lite:		Neu seit Delphi 11!</a:t>
            </a:r>
            <a:endParaRPr lang="de-DE" noProof="0" dirty="0"/>
          </a:p>
          <a:p>
            <a:r>
              <a:rPr lang="de-DE" noProof="0" dirty="0"/>
              <a:t>Interbase Instanz (Interbase Datenbankserver) wird ebenfalls installiert</a:t>
            </a:r>
          </a:p>
          <a:p>
            <a:endParaRPr lang="de-DE" noProof="0" dirty="0"/>
          </a:p>
          <a:p>
            <a:r>
              <a:rPr lang="de-DE" noProof="0" dirty="0"/>
              <a:t>RAD Server </a:t>
            </a:r>
            <a:r>
              <a:rPr lang="de-DE" b="1" noProof="0" dirty="0"/>
              <a:t>erfordert</a:t>
            </a:r>
            <a:r>
              <a:rPr lang="de-DE" noProof="0" dirty="0"/>
              <a:t> eine Interbase Datenbankinstanz </a:t>
            </a:r>
          </a:p>
        </p:txBody>
      </p:sp>
    </p:spTree>
    <p:extLst>
      <p:ext uri="{BB962C8B-B14F-4D97-AF65-F5344CB8AC3E}">
        <p14:creationId xmlns:p14="http://schemas.microsoft.com/office/powerpoint/2010/main" val="40005284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2C7D5D1E-F7C9-361F-DB1A-B27A80E83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6954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230BB2-1D67-49C9-5E51-5E1649EC8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Beispielszenario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A249F2-8E63-4FF2-9D8C-791EA212EE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MySQL </a:t>
            </a:r>
            <a:r>
              <a:rPr lang="en-US" dirty="0" err="1"/>
              <a:t>Datenbank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Informationen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meinem</a:t>
            </a:r>
            <a:r>
              <a:rPr lang="en-US" dirty="0"/>
              <a:t> </a:t>
            </a:r>
            <a:r>
              <a:rPr lang="en-US" dirty="0" err="1"/>
              <a:t>Fahrradtraining</a:t>
            </a:r>
            <a:endParaRPr lang="en-US" dirty="0"/>
          </a:p>
          <a:p>
            <a:r>
              <a:rPr lang="en-US" dirty="0" err="1"/>
              <a:t>Ziel</a:t>
            </a:r>
            <a:r>
              <a:rPr lang="en-US" dirty="0"/>
              <a:t>: Web </a:t>
            </a:r>
            <a:r>
              <a:rPr lang="en-US" dirty="0" err="1"/>
              <a:t>Anwendung</a:t>
            </a:r>
            <a:r>
              <a:rPr lang="en-US" dirty="0"/>
              <a:t> </a:t>
            </a:r>
            <a:r>
              <a:rPr lang="en-US" dirty="0" err="1"/>
              <a:t>zum</a:t>
            </a:r>
            <a:r>
              <a:rPr lang="en-US" dirty="0"/>
              <a:t> </a:t>
            </a:r>
            <a:r>
              <a:rPr lang="en-US" dirty="0" err="1"/>
              <a:t>Einsehen</a:t>
            </a:r>
            <a:r>
              <a:rPr lang="en-US" dirty="0"/>
              <a:t> </a:t>
            </a:r>
            <a:r>
              <a:rPr lang="en-US" dirty="0" err="1"/>
              <a:t>meiner</a:t>
            </a:r>
            <a:r>
              <a:rPr lang="en-US" dirty="0"/>
              <a:t> </a:t>
            </a:r>
            <a:r>
              <a:rPr lang="en-US" dirty="0" err="1"/>
              <a:t>Instruktoren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2432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230BB2-1D67-49C9-5E51-5E1649EC8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Datenbankmodell</a:t>
            </a:r>
          </a:p>
        </p:txBody>
      </p:sp>
      <p:pic>
        <p:nvPicPr>
          <p:cNvPr id="3" name="Picture 2" descr="Table, Excel&#10;&#10;Description automatically generated">
            <a:extLst>
              <a:ext uri="{FF2B5EF4-FFF2-40B4-BE49-F238E27FC236}">
                <a16:creationId xmlns:a16="http://schemas.microsoft.com/office/drawing/2014/main" id="{2E9D497D-0B9A-2460-FA37-59F67966E6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42"/>
          <a:stretch/>
        </p:blipFill>
        <p:spPr>
          <a:xfrm>
            <a:off x="3616006" y="2653361"/>
            <a:ext cx="11055988" cy="498027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26900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230BB2-1D67-49C9-5E51-5E1649EC8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In der nächsten Stunde…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A249F2-8E63-4FF2-9D8C-791EA212EE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Welche neuen Möglichkeiten habe ich durch den Einsatz von RAD Server mit TMS WEB Core?</a:t>
            </a:r>
          </a:p>
          <a:p>
            <a:r>
              <a:rPr lang="de-DE" noProof="0" dirty="0"/>
              <a:t>In einem Satz:</a:t>
            </a:r>
            <a:br>
              <a:rPr lang="de-DE" noProof="0" dirty="0"/>
            </a:br>
            <a:r>
              <a:rPr lang="de-DE" noProof="0" dirty="0"/>
              <a:t>Entwickeln von Anwendungen für das Web mit Delphi, um sie auf (nahezu) allen Geräten bereitzustellen. </a:t>
            </a:r>
          </a:p>
          <a:p>
            <a:r>
              <a:rPr lang="de-DE" noProof="0" dirty="0"/>
              <a:t>RAD: </a:t>
            </a:r>
            <a:br>
              <a:rPr lang="de-DE" noProof="0" dirty="0"/>
            </a:br>
            <a:r>
              <a:rPr lang="de-DE" noProof="0" dirty="0"/>
              <a:t>Dazu nutzen wir bewährte Konzepte mit zahlreichen vorgefertigten Komponenten.</a:t>
            </a:r>
          </a:p>
          <a:p>
            <a:endParaRPr lang="de-DE" noProof="0" dirty="0"/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0091553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230BB2-1D67-49C9-5E51-5E1649EC8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Datenbankmodell - Instruktoren</a:t>
            </a:r>
          </a:p>
        </p:txBody>
      </p:sp>
      <p:pic>
        <p:nvPicPr>
          <p:cNvPr id="5" name="Picture 4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70ECB9B5-440D-5658-0111-BDD545E3B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6576" y="2095500"/>
            <a:ext cx="24384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4107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EA29E-33BB-B753-CDD4-544696010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Datenbankmodell</a:t>
            </a:r>
            <a:r>
              <a:rPr lang="en-US" dirty="0"/>
              <a:t> - Items</a:t>
            </a:r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F4C486F-B37F-17B9-833A-824ADAA87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337" y="3167062"/>
            <a:ext cx="17459325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3254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230BB2-1D67-49C9-5E51-5E1649EC8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 err="1"/>
              <a:t>Let‘s</a:t>
            </a:r>
            <a:r>
              <a:rPr lang="de-DE" noProof="0" dirty="0"/>
              <a:t> do </a:t>
            </a:r>
            <a:r>
              <a:rPr lang="de-DE" noProof="0" dirty="0" err="1"/>
              <a:t>it!</a:t>
            </a:r>
            <a:endParaRPr lang="de-DE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A249F2-8E63-4FF2-9D8C-791EA212EE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2133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230BB2-1D67-49C9-5E51-5E1649EC8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Angebot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A249F2-8E63-4FF2-9D8C-791EA212EE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Bis Ende </a:t>
            </a:r>
            <a:r>
              <a:rPr lang="de-DE"/>
              <a:t>Januar 2023</a:t>
            </a:r>
            <a:r>
              <a:rPr lang="de-DE" noProof="0"/>
              <a:t>:</a:t>
            </a:r>
            <a:endParaRPr lang="de-DE" noProof="0" dirty="0"/>
          </a:p>
          <a:p>
            <a:pPr lvl="1"/>
            <a:r>
              <a:rPr lang="de-DE" noProof="0" dirty="0"/>
              <a:t>20% Preisreduzierung auf TMS WEB Core</a:t>
            </a:r>
          </a:p>
          <a:p>
            <a:pPr lvl="1"/>
            <a:r>
              <a:rPr lang="de-DE" noProof="0" dirty="0"/>
              <a:t>Coupon: WEBRAD20 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6141251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D4C66-7286-BA06-ABC4-F8E9A47A5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Kontakt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B7F50D-9CFD-C418-5798-0E38DBE601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Dr. Holger Flick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/>
              <a:t>holger@flixengineering.com</a:t>
            </a:r>
            <a:br>
              <a:rPr lang="de-DE" noProof="0" dirty="0"/>
            </a:br>
            <a:br>
              <a:rPr lang="de-DE" noProof="0" dirty="0"/>
            </a:b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93668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230BB2-1D67-49C9-5E51-5E1649EC8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Voraussetzungen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A249F2-8E63-4FF2-9D8C-791EA212EE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Grundlegende Delphi Programmierkenntnisse </a:t>
            </a:r>
          </a:p>
          <a:p>
            <a:r>
              <a:rPr lang="de-DE" noProof="0" dirty="0"/>
              <a:t>VCL </a:t>
            </a:r>
          </a:p>
          <a:p>
            <a:r>
              <a:rPr lang="de-DE" noProof="0" dirty="0"/>
              <a:t>Netzwerktechnik </a:t>
            </a:r>
          </a:p>
          <a:p>
            <a:pPr lvl="1"/>
            <a:r>
              <a:rPr lang="de-DE" noProof="0" dirty="0"/>
              <a:t>HTTP</a:t>
            </a:r>
          </a:p>
          <a:p>
            <a:pPr lvl="1"/>
            <a:r>
              <a:rPr lang="de-DE" noProof="0" dirty="0"/>
              <a:t>IP-Adressen, Ports …</a:t>
            </a:r>
          </a:p>
          <a:p>
            <a:pPr lvl="1"/>
            <a:r>
              <a:rPr lang="de-DE" noProof="0" dirty="0"/>
              <a:t>„Wie funktioniert das Internet?“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009056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3FF05-AD01-9019-5B60-7BA4139E5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dirty="0"/>
              <a:t>Inhalt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64AFC5-A71E-2C39-46BB-FB343520F8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noProof="0" dirty="0"/>
              <a:t>Einleitung (Folien – kurz!)</a:t>
            </a:r>
          </a:p>
          <a:p>
            <a:pPr lvl="1"/>
            <a:r>
              <a:rPr lang="de-DE" noProof="0" dirty="0"/>
              <a:t>Motivation RAD Server und TMS WEB Core</a:t>
            </a:r>
          </a:p>
          <a:p>
            <a:pPr lvl="2"/>
            <a:r>
              <a:rPr lang="de-DE" noProof="0" dirty="0"/>
              <a:t>“Warum? Es ging doch auch ohne…”</a:t>
            </a:r>
          </a:p>
          <a:p>
            <a:pPr lvl="1"/>
            <a:r>
              <a:rPr lang="de-DE" noProof="0" dirty="0"/>
              <a:t>Vorstellung RAD Server</a:t>
            </a:r>
          </a:p>
          <a:p>
            <a:r>
              <a:rPr lang="de-DE" noProof="0" dirty="0"/>
              <a:t>Beispiele (in Delphi!)</a:t>
            </a:r>
          </a:p>
          <a:p>
            <a:pPr lvl="1"/>
            <a:r>
              <a:rPr lang="de-DE" noProof="0" dirty="0"/>
              <a:t>Datenbank mit Beispieldaten </a:t>
            </a:r>
          </a:p>
          <a:p>
            <a:pPr lvl="1"/>
            <a:r>
              <a:rPr lang="de-DE" noProof="0" dirty="0"/>
              <a:t>RAD Server kennenlernen</a:t>
            </a:r>
          </a:p>
          <a:p>
            <a:pPr lvl="1"/>
            <a:r>
              <a:rPr lang="de-DE" noProof="0" dirty="0"/>
              <a:t>Alternativen um Daten bereitzustellen</a:t>
            </a:r>
          </a:p>
          <a:p>
            <a:pPr lvl="1"/>
            <a:r>
              <a:rPr lang="de-DE" noProof="0" dirty="0"/>
              <a:t>Erstellen einer Web Anwendung mit TMS WEB Core</a:t>
            </a:r>
          </a:p>
          <a:p>
            <a:pPr lvl="1"/>
            <a:r>
              <a:rPr lang="de-DE" noProof="0" dirty="0"/>
              <a:t>Anbinden von RAD Server an TMS WEB Core </a:t>
            </a:r>
          </a:p>
          <a:p>
            <a:r>
              <a:rPr lang="de-DE" noProof="0" dirty="0"/>
              <a:t>Zusammenfassung</a:t>
            </a:r>
          </a:p>
          <a:p>
            <a:r>
              <a:rPr lang="de-DE" noProof="0" dirty="0"/>
              <a:t>Ihre Fragen!</a:t>
            </a:r>
          </a:p>
          <a:p>
            <a:pPr marL="819150" lvl="1" indent="0">
              <a:buNone/>
            </a:pPr>
            <a:endParaRPr lang="de-DE" noProof="0" dirty="0"/>
          </a:p>
          <a:p>
            <a:pPr lvl="1"/>
            <a:endParaRPr lang="de-DE" noProof="0" dirty="0"/>
          </a:p>
          <a:p>
            <a:pPr lvl="1"/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880795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CE099-9FC0-759F-5586-05BA899C7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Warum</a:t>
            </a:r>
            <a:r>
              <a:rPr lang="en-US" dirty="0"/>
              <a:t> Web </a:t>
            </a:r>
            <a:r>
              <a:rPr lang="en-US" dirty="0" err="1"/>
              <a:t>Anwendungen</a:t>
            </a:r>
            <a:r>
              <a:rPr lang="en-US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A486B-A51C-AE2C-4FA9-A2903FB423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Zugriff</a:t>
            </a:r>
            <a:r>
              <a:rPr lang="en-US" dirty="0"/>
              <a:t> </a:t>
            </a:r>
            <a:r>
              <a:rPr lang="en-US" dirty="0" err="1"/>
              <a:t>einfach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jedem</a:t>
            </a:r>
            <a:r>
              <a:rPr lang="en-US" dirty="0"/>
              <a:t> Web Browser </a:t>
            </a:r>
            <a:r>
              <a:rPr lang="en-US" dirty="0" err="1"/>
              <a:t>möglich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Schnelle</a:t>
            </a:r>
            <a:r>
              <a:rPr lang="en-US" dirty="0"/>
              <a:t> </a:t>
            </a:r>
            <a:r>
              <a:rPr lang="en-US" dirty="0" err="1"/>
              <a:t>Auslieferung</a:t>
            </a:r>
            <a:r>
              <a:rPr lang="en-US" dirty="0"/>
              <a:t> (Deployment)</a:t>
            </a:r>
          </a:p>
          <a:p>
            <a:endParaRPr lang="en-US" dirty="0"/>
          </a:p>
          <a:p>
            <a:r>
              <a:rPr lang="en-US" dirty="0" err="1"/>
              <a:t>Niedrigere</a:t>
            </a:r>
            <a:r>
              <a:rPr lang="en-US" dirty="0"/>
              <a:t> </a:t>
            </a:r>
            <a:r>
              <a:rPr lang="en-US" dirty="0" err="1"/>
              <a:t>Entwicklungskosten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Komfortable</a:t>
            </a:r>
            <a:r>
              <a:rPr lang="en-US" dirty="0"/>
              <a:t> Entwicklung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bekannten</a:t>
            </a:r>
            <a:r>
              <a:rPr lang="en-US" dirty="0"/>
              <a:t> </a:t>
            </a:r>
            <a:r>
              <a:rPr lang="en-US" dirty="0" err="1"/>
              <a:t>Technologien</a:t>
            </a:r>
            <a:r>
              <a:rPr lang="en-US" dirty="0"/>
              <a:t> (Delphi!)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627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CE099-9FC0-759F-5586-05BA899C7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Warum</a:t>
            </a:r>
            <a:r>
              <a:rPr lang="en-US" dirty="0"/>
              <a:t> Web </a:t>
            </a:r>
            <a:r>
              <a:rPr lang="en-US" dirty="0" err="1"/>
              <a:t>Anwendungen</a:t>
            </a:r>
            <a:r>
              <a:rPr lang="en-US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A486B-A51C-AE2C-4FA9-A2903FB423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Erstellung</a:t>
            </a:r>
            <a:r>
              <a:rPr lang="en-US" dirty="0"/>
              <a:t> von Web </a:t>
            </a:r>
            <a:r>
              <a:rPr lang="en-US" dirty="0" err="1"/>
              <a:t>Anwendungen</a:t>
            </a:r>
            <a:r>
              <a:rPr lang="en-US" dirty="0"/>
              <a:t> </a:t>
            </a:r>
            <a:r>
              <a:rPr lang="en-US" dirty="0" err="1"/>
              <a:t>mit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Object Pascal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Komponenten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Rapide</a:t>
            </a:r>
            <a:r>
              <a:rPr lang="en-US" dirty="0"/>
              <a:t> </a:t>
            </a:r>
            <a:r>
              <a:rPr lang="en-US" dirty="0" err="1"/>
              <a:t>Anwendungsentwicklung</a:t>
            </a:r>
            <a:r>
              <a:rPr lang="en-US" dirty="0"/>
              <a:t> (RAD)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6196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00C88-E873-5FBD-4821-5D213864B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Exkurs</a:t>
            </a:r>
            <a:r>
              <a:rPr lang="en-US" dirty="0"/>
              <a:t>: Web </a:t>
            </a:r>
            <a:r>
              <a:rPr lang="en-US" dirty="0" err="1"/>
              <a:t>Anwendungen</a:t>
            </a:r>
            <a:r>
              <a:rPr lang="en-US" dirty="0"/>
              <a:t> und </a:t>
            </a:r>
            <a:r>
              <a:rPr lang="en-US" dirty="0" err="1"/>
              <a:t>Datenbanken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A83E72-A18A-B980-5CFE-9E79BC36DF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Anwendungstypen</a:t>
            </a:r>
            <a:endParaRPr lang="en-US" dirty="0"/>
          </a:p>
          <a:p>
            <a:r>
              <a:rPr lang="en-US" dirty="0"/>
              <a:t>Web Design</a:t>
            </a:r>
          </a:p>
          <a:p>
            <a:r>
              <a:rPr lang="en-US" dirty="0" err="1"/>
              <a:t>Datenbanken</a:t>
            </a:r>
            <a:endParaRPr lang="en-US" dirty="0"/>
          </a:p>
          <a:p>
            <a:r>
              <a:rPr lang="en-US" dirty="0"/>
              <a:t>Web Services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907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CE099-9FC0-759F-5586-05BA899C7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Anwendungstypen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A486B-A51C-AE2C-4FA9-A2903FB423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Klassische </a:t>
            </a:r>
            <a:r>
              <a:rPr lang="de-DE" b="1" dirty="0"/>
              <a:t>Web Client Anwendung</a:t>
            </a:r>
          </a:p>
          <a:p>
            <a:endParaRPr lang="de-DE" b="1" dirty="0"/>
          </a:p>
          <a:p>
            <a:r>
              <a:rPr lang="de-DE" dirty="0"/>
              <a:t>Installierbare </a:t>
            </a:r>
            <a:r>
              <a:rPr lang="de-DE" b="1" dirty="0"/>
              <a:t>mobile Anwendung </a:t>
            </a:r>
            <a:r>
              <a:rPr lang="de-DE" dirty="0"/>
              <a:t>für iOS/Android (PWA)</a:t>
            </a:r>
          </a:p>
          <a:p>
            <a:endParaRPr lang="de-DE" dirty="0"/>
          </a:p>
          <a:p>
            <a:r>
              <a:rPr lang="de-DE" dirty="0"/>
              <a:t>Installierbare </a:t>
            </a:r>
            <a:r>
              <a:rPr lang="de-DE" b="1" dirty="0"/>
              <a:t>Desktop Anwendung </a:t>
            </a:r>
            <a:r>
              <a:rPr lang="de-DE" dirty="0"/>
              <a:t>für Windows, </a:t>
            </a:r>
            <a:r>
              <a:rPr lang="de-DE" dirty="0" err="1"/>
              <a:t>macOS</a:t>
            </a:r>
            <a:r>
              <a:rPr lang="de-DE" dirty="0"/>
              <a:t> und Linux (</a:t>
            </a:r>
            <a:r>
              <a:rPr lang="de-DE" b="1" dirty="0"/>
              <a:t>TMS </a:t>
            </a:r>
            <a:r>
              <a:rPr lang="de-DE" b="1" dirty="0" err="1"/>
              <a:t>Miletus</a:t>
            </a:r>
            <a:r>
              <a:rPr lang="de-DE" dirty="0"/>
              <a:t>)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531983-C78B-7CC1-45DB-C4CEC3CEA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8869" y="7589517"/>
            <a:ext cx="13930261" cy="203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819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CE099-9FC0-759F-5586-05BA899C7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Design </a:t>
            </a:r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Formulardesigner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E9C2AB-1700-3386-931C-90AA1CAD6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43" y="2542121"/>
            <a:ext cx="14996114" cy="558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11938"/>
      </p:ext>
    </p:extLst>
  </p:cSld>
  <p:clrMapOvr>
    <a:masterClrMapping/>
  </p:clrMapOvr>
</p:sld>
</file>

<file path=ppt/theme/theme1.xml><?xml version="1.0" encoding="utf-8"?>
<a:theme xmlns:a="http://schemas.openxmlformats.org/drawingml/2006/main" name="embarcadero_template_2016">
  <a:themeElements>
    <a:clrScheme name="embarcadero_template_2016">
      <a:dk1>
        <a:srgbClr val="716558"/>
      </a:dk1>
      <a:lt1>
        <a:srgbClr val="FFFFFF"/>
      </a:lt1>
      <a:dk2>
        <a:srgbClr val="A7A7A7"/>
      </a:dk2>
      <a:lt2>
        <a:srgbClr val="535353"/>
      </a:lt2>
      <a:accent1>
        <a:srgbClr val="8CC63E"/>
      </a:accent1>
      <a:accent2>
        <a:srgbClr val="00A5DB"/>
      </a:accent2>
      <a:accent3>
        <a:srgbClr val="F5851F"/>
      </a:accent3>
      <a:accent4>
        <a:srgbClr val="006089"/>
      </a:accent4>
      <a:accent5>
        <a:srgbClr val="9BD5E5"/>
      </a:accent5>
      <a:accent6>
        <a:srgbClr val="FFC519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30119__RAD Server__TMS_WEB_Core.potx" id="{DFF640D7-810E-47FF-B916-F43329C1D496}" vid="{FD695E51-0F98-4203-8BA1-36D89507511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230119__RAD Server__TMS_WEB_Core</Template>
  <TotalTime>4417</TotalTime>
  <Words>388</Words>
  <Application>Microsoft Office PowerPoint</Application>
  <PresentationFormat>Custom</PresentationFormat>
  <Paragraphs>83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Consolas</vt:lpstr>
      <vt:lpstr>Courier New</vt:lpstr>
      <vt:lpstr>Quattrocento Sans</vt:lpstr>
      <vt:lpstr>Roboto</vt:lpstr>
      <vt:lpstr>embarcadero_template_2016</vt:lpstr>
      <vt:lpstr>Web-Anwendungsentwicklung mit RAD Server und TMS WEB Core</vt:lpstr>
      <vt:lpstr>In der nächsten Stunde…</vt:lpstr>
      <vt:lpstr>Voraussetzungen</vt:lpstr>
      <vt:lpstr>Inhalt</vt:lpstr>
      <vt:lpstr>Warum Web Anwendungen?</vt:lpstr>
      <vt:lpstr>Warum Web Anwendungen?</vt:lpstr>
      <vt:lpstr>Exkurs: Web Anwendungen und Datenbanken</vt:lpstr>
      <vt:lpstr>Anwendungstypen</vt:lpstr>
      <vt:lpstr>Web Design im Formulardesigner</vt:lpstr>
      <vt:lpstr>Web Design im Formulardesigner mit CSS</vt:lpstr>
      <vt:lpstr>Web Design mit existierender HTML und CSS Vorlage</vt:lpstr>
      <vt:lpstr>Datenbanken in Delphi (traditionell)</vt:lpstr>
      <vt:lpstr>Web Anwendung (SPA)</vt:lpstr>
      <vt:lpstr>“Datenbanken” in Web Anwendungen</vt:lpstr>
      <vt:lpstr>PowerPoint Presentation</vt:lpstr>
      <vt:lpstr>Einleitung - Installation</vt:lpstr>
      <vt:lpstr>PowerPoint Presentation</vt:lpstr>
      <vt:lpstr>Beispielszenario</vt:lpstr>
      <vt:lpstr>Datenbankmodell</vt:lpstr>
      <vt:lpstr>Datenbankmodell - Instruktoren</vt:lpstr>
      <vt:lpstr>Datenbankmodell - Items</vt:lpstr>
      <vt:lpstr>Let‘s do it!</vt:lpstr>
      <vt:lpstr>Angebot</vt:lpstr>
      <vt:lpstr>Kontakt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Web-Anwendungsentwicklung mit RAD Server und TMS WEB Core</dc:title>
  <dc:creator>Dr. Holger Flick</dc:creator>
  <cp:lastModifiedBy>Dr. Holger Flick</cp:lastModifiedBy>
  <cp:revision>5</cp:revision>
  <dcterms:created xsi:type="dcterms:W3CDTF">2023-01-12T17:12:23Z</dcterms:created>
  <dcterms:modified xsi:type="dcterms:W3CDTF">2023-01-17T21:42:47Z</dcterms:modified>
</cp:coreProperties>
</file>

<file path=docProps/thumbnail.jpeg>
</file>